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89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7775575" cy="10907713"/>
  <p:notesSz cx="6735763" cy="98663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CC"/>
    <a:srgbClr val="0000FF"/>
    <a:srgbClr val="FFFF99"/>
    <a:srgbClr val="D9D9D9"/>
    <a:srgbClr val="BFBFBF"/>
    <a:srgbClr val="99CC00"/>
    <a:srgbClr val="92D050"/>
    <a:srgbClr val="FF00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4" autoAdjust="0"/>
    <p:restoredTop sz="99515" autoAdjust="0"/>
  </p:normalViewPr>
  <p:slideViewPr>
    <p:cSldViewPr snapToGrid="0">
      <p:cViewPr varScale="1">
        <p:scale>
          <a:sx n="70" d="100"/>
          <a:sy n="70" d="100"/>
        </p:scale>
        <p:origin x="3306" y="78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12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19318" cy="493091"/>
          </a:xfrm>
          <a:prstGeom prst="rect">
            <a:avLst/>
          </a:prstGeom>
        </p:spPr>
        <p:txBody>
          <a:bodyPr vert="horz" lIns="85383" tIns="42692" rIns="85383" bIns="42692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989" y="1"/>
            <a:ext cx="2919318" cy="493091"/>
          </a:xfrm>
          <a:prstGeom prst="rect">
            <a:avLst/>
          </a:prstGeom>
        </p:spPr>
        <p:txBody>
          <a:bodyPr vert="horz" lIns="85383" tIns="42692" rIns="85383" bIns="42692" rtlCol="0"/>
          <a:lstStyle>
            <a:lvl1pPr algn="r">
              <a:defRPr sz="1000"/>
            </a:lvl1pPr>
          </a:lstStyle>
          <a:p>
            <a:fld id="{EA4C0380-2DE9-498B-B68D-60B46204BA80}" type="datetimeFigureOut">
              <a:rPr kumimoji="1" lang="ja-JP" altLang="en-US" smtClean="0"/>
              <a:pPr/>
              <a:t>2024/7/18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371730"/>
            <a:ext cx="2919318" cy="493090"/>
          </a:xfrm>
          <a:prstGeom prst="rect">
            <a:avLst/>
          </a:prstGeom>
        </p:spPr>
        <p:txBody>
          <a:bodyPr vert="horz" lIns="85383" tIns="42692" rIns="85383" bIns="42692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989" y="9371730"/>
            <a:ext cx="2919318" cy="493090"/>
          </a:xfrm>
          <a:prstGeom prst="rect">
            <a:avLst/>
          </a:prstGeom>
        </p:spPr>
        <p:txBody>
          <a:bodyPr vert="horz" lIns="85383" tIns="42692" rIns="85383" bIns="42692" rtlCol="0" anchor="b"/>
          <a:lstStyle>
            <a:lvl1pPr algn="r">
              <a:defRPr sz="1000"/>
            </a:lvl1pPr>
          </a:lstStyle>
          <a:p>
            <a:fld id="{78A262EF-70DF-4926-8929-0A60A2E81DC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4"/>
            <a:ext cx="2918830" cy="495028"/>
          </a:xfrm>
          <a:prstGeom prst="rect">
            <a:avLst/>
          </a:prstGeom>
        </p:spPr>
        <p:txBody>
          <a:bodyPr vert="horz" lIns="90729" tIns="45366" rIns="90729" bIns="45366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81" y="4"/>
            <a:ext cx="2918830" cy="495028"/>
          </a:xfrm>
          <a:prstGeom prst="rect">
            <a:avLst/>
          </a:prstGeom>
        </p:spPr>
        <p:txBody>
          <a:bodyPr vert="horz" lIns="90729" tIns="45366" rIns="90729" bIns="45366" rtlCol="0"/>
          <a:lstStyle>
            <a:lvl1pPr algn="r">
              <a:defRPr sz="10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2024/7/18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79638" y="1231900"/>
            <a:ext cx="237648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9" tIns="45366" rIns="90729" bIns="4536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7"/>
            <a:ext cx="5388610" cy="3884860"/>
          </a:xfrm>
          <a:prstGeom prst="rect">
            <a:avLst/>
          </a:prstGeom>
        </p:spPr>
        <p:txBody>
          <a:bodyPr vert="horz" lIns="90729" tIns="45366" rIns="90729" bIns="4536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371290"/>
            <a:ext cx="2918830" cy="495027"/>
          </a:xfrm>
          <a:prstGeom prst="rect">
            <a:avLst/>
          </a:prstGeom>
        </p:spPr>
        <p:txBody>
          <a:bodyPr vert="horz" lIns="90729" tIns="45366" rIns="90729" bIns="45366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81" y="9371290"/>
            <a:ext cx="2918830" cy="495027"/>
          </a:xfrm>
          <a:prstGeom prst="rect">
            <a:avLst/>
          </a:prstGeom>
        </p:spPr>
        <p:txBody>
          <a:bodyPr vert="horz" lIns="90729" tIns="45366" rIns="90729" bIns="45366" rtlCol="0" anchor="b"/>
          <a:lstStyle>
            <a:lvl1pPr algn="r">
              <a:defRPr sz="10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140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02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52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6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31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78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10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7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0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60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9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86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32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eaLnBrk="1" fontAlgn="base" hangingPunct="1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eaLnBrk="1" fontAlgn="base" hangingPunct="1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eaLnBrk="1" fontAlgn="base" hangingPunct="1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eaLnBrk="1" fontAlgn="base" hangingPunct="1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eaLnBrk="1" fontAlgn="base" hangingPunct="1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0C81B2-E331-5735-5616-B8CEA66F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楕円 7">
            <a:extLst>
              <a:ext uri="{FF2B5EF4-FFF2-40B4-BE49-F238E27FC236}">
                <a16:creationId xmlns:a16="http://schemas.microsoft.com/office/drawing/2014/main" id="{16506CEA-9642-8E4F-12EB-0D0FE2C015A6}"/>
              </a:ext>
            </a:extLst>
          </p:cNvPr>
          <p:cNvSpPr/>
          <p:nvPr/>
        </p:nvSpPr>
        <p:spPr>
          <a:xfrm>
            <a:off x="584791" y="3909944"/>
            <a:ext cx="6605992" cy="6605992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2515686-2260-9D0D-AE00-A556A1514FD5}"/>
              </a:ext>
            </a:extLst>
          </p:cNvPr>
          <p:cNvSpPr txBox="1"/>
          <p:nvPr/>
        </p:nvSpPr>
        <p:spPr>
          <a:xfrm>
            <a:off x="6488697" y="242501"/>
            <a:ext cx="889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©LINKUP</a:t>
            </a:r>
            <a:endParaRPr kumimoji="1" lang="ja-JP" altLang="en-US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BAFAB0A-03CD-703D-045C-B8E8EADFB888}"/>
              </a:ext>
            </a:extLst>
          </p:cNvPr>
          <p:cNvSpPr/>
          <p:nvPr/>
        </p:nvSpPr>
        <p:spPr>
          <a:xfrm>
            <a:off x="566261" y="1774577"/>
            <a:ext cx="6643053" cy="1735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19007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200" b="1" dirty="0">
                <a:ln w="0"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地域の介護保険施設等と連携しています。</a:t>
            </a:r>
            <a:endParaRPr lang="en-US" altLang="ja-JP" sz="2200" b="1" dirty="0">
              <a:ln w="0"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defTabSz="1019007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200" b="1" dirty="0">
                <a:ln w="0"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施設の利用者さんの療養について、相談対応や、</a:t>
            </a:r>
            <a:endParaRPr lang="en-US" altLang="ja-JP" sz="2200" b="1" dirty="0">
              <a:ln w="0"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defTabSz="1019007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200" b="1" dirty="0">
                <a:ln w="0"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急変時の往診・入院受け入れ・紹介等を行っています。</a:t>
            </a:r>
            <a:endParaRPr lang="en-US" altLang="ja-JP" sz="2200" b="1" dirty="0">
              <a:ln w="0"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defTabSz="1019007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500" b="1" dirty="0">
              <a:ln w="0"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1FC303FE-61DF-67EE-8E48-22DEB67B6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9842" y="4663734"/>
            <a:ext cx="2233316" cy="33475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ABA845C-FE66-1DF2-7CCA-ACC1B27A4B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8" y="6539504"/>
            <a:ext cx="2177409" cy="3267495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41D25A27-41CB-58DF-00BC-C7A103B914E9}"/>
              </a:ext>
            </a:extLst>
          </p:cNvPr>
          <p:cNvSpPr/>
          <p:nvPr/>
        </p:nvSpPr>
        <p:spPr>
          <a:xfrm>
            <a:off x="127178" y="772175"/>
            <a:ext cx="7521219" cy="811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1900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200" b="1" dirty="0">
                <a:ln w="0"/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当院は </a:t>
            </a:r>
            <a:r>
              <a:rPr lang="ja-JP" altLang="en-US" sz="3500" b="1" dirty="0">
                <a:ln w="0"/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介護施設等の協力医療機関 </a:t>
            </a:r>
            <a:r>
              <a:rPr lang="ja-JP" altLang="en-US" sz="2200" b="1" dirty="0">
                <a:ln w="0"/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です</a:t>
            </a:r>
            <a:endParaRPr lang="en-US" altLang="ja-JP" sz="2200" b="1" dirty="0">
              <a:ln w="0"/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r" defTabSz="1019007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3000" b="1" dirty="0">
              <a:ln w="0"/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CA04B798-B25D-DA55-790E-B682140AE787}"/>
              </a:ext>
            </a:extLst>
          </p:cNvPr>
          <p:cNvGrpSpPr/>
          <p:nvPr/>
        </p:nvGrpSpPr>
        <p:grpSpPr>
          <a:xfrm>
            <a:off x="1809067" y="8160746"/>
            <a:ext cx="5380857" cy="2526528"/>
            <a:chOff x="1787801" y="8267076"/>
            <a:chExt cx="5380857" cy="2526528"/>
          </a:xfrm>
        </p:grpSpPr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BD4B37EC-268F-4198-BB2D-C4233E0946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8634" t="63130" r="955"/>
            <a:stretch/>
          </p:blipFill>
          <p:spPr>
            <a:xfrm>
              <a:off x="2339436" y="8267076"/>
              <a:ext cx="4829222" cy="2526528"/>
            </a:xfrm>
            <a:prstGeom prst="rect">
              <a:avLst/>
            </a:prstGeom>
          </p:spPr>
        </p:pic>
        <p:sp>
          <p:nvSpPr>
            <p:cNvPr id="90" name="二等辺三角形 89">
              <a:extLst>
                <a:ext uri="{FF2B5EF4-FFF2-40B4-BE49-F238E27FC236}">
                  <a16:creationId xmlns:a16="http://schemas.microsoft.com/office/drawing/2014/main" id="{99D3E075-7053-8F54-FDA7-BA7172266D6B}"/>
                </a:ext>
              </a:extLst>
            </p:cNvPr>
            <p:cNvSpPr/>
            <p:nvPr/>
          </p:nvSpPr>
          <p:spPr>
            <a:xfrm rot="17292784">
              <a:off x="1731817" y="9853287"/>
              <a:ext cx="811770" cy="699802"/>
            </a:xfrm>
            <a:prstGeom prst="triangle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2" name="図 91">
            <a:extLst>
              <a:ext uri="{FF2B5EF4-FFF2-40B4-BE49-F238E27FC236}">
                <a16:creationId xmlns:a16="http://schemas.microsoft.com/office/drawing/2014/main" id="{81A7F7D5-DB35-052E-8145-255D425FB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01364" y="3706297"/>
            <a:ext cx="5354953" cy="2525347"/>
          </a:xfrm>
          <a:prstGeom prst="rect">
            <a:avLst/>
          </a:prstGeom>
        </p:spPr>
      </p:pic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0BEAB1B-EF4F-4363-B198-D28354C2A19E}"/>
              </a:ext>
            </a:extLst>
          </p:cNvPr>
          <p:cNvSpPr txBox="1"/>
          <p:nvPr/>
        </p:nvSpPr>
        <p:spPr>
          <a:xfrm>
            <a:off x="2389465" y="8194762"/>
            <a:ext cx="3997035" cy="1187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ja-JP" altLang="en-US" sz="200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施設での生活</a:t>
            </a:r>
            <a:r>
              <a:rPr lang="ja-JP" altLang="en-US" sz="200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が、より安心できる</a:t>
            </a:r>
            <a:endParaRPr kumimoji="1" lang="en-US" altLang="ja-JP" sz="2000" b="1" dirty="0">
              <a:solidFill>
                <a:srgbClr val="0000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ものになるよう、早めの受診や</a:t>
            </a:r>
            <a:endParaRPr lang="en-US" altLang="ja-JP" sz="2000" b="1" dirty="0">
              <a:solidFill>
                <a:srgbClr val="0000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入院で、サポートいたします。</a:t>
            </a:r>
            <a:endParaRPr kumimoji="1" lang="ja-JP" altLang="en-US" sz="2000" b="1" dirty="0">
              <a:solidFill>
                <a:srgbClr val="0000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5E498693-F587-E7E7-983C-A2406CD7E311}"/>
              </a:ext>
            </a:extLst>
          </p:cNvPr>
          <p:cNvCxnSpPr>
            <a:cxnSpLocks/>
          </p:cNvCxnSpPr>
          <p:nvPr/>
        </p:nvCxnSpPr>
        <p:spPr>
          <a:xfrm>
            <a:off x="223284" y="1492699"/>
            <a:ext cx="7279874" cy="0"/>
          </a:xfrm>
          <a:prstGeom prst="line">
            <a:avLst/>
          </a:prstGeom>
          <a:ln w="9525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1A82849F-EDDB-D91D-7111-2F64F66E42D1}"/>
              </a:ext>
            </a:extLst>
          </p:cNvPr>
          <p:cNvCxnSpPr>
            <a:cxnSpLocks/>
          </p:cNvCxnSpPr>
          <p:nvPr/>
        </p:nvCxnSpPr>
        <p:spPr>
          <a:xfrm>
            <a:off x="223284" y="1556669"/>
            <a:ext cx="7279874" cy="2694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図 106">
            <a:extLst>
              <a:ext uri="{FF2B5EF4-FFF2-40B4-BE49-F238E27FC236}">
                <a16:creationId xmlns:a16="http://schemas.microsoft.com/office/drawing/2014/main" id="{5B953D4E-1514-9BA5-5EB0-34F623C006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520" b="61486"/>
          <a:stretch/>
        </p:blipFill>
        <p:spPr>
          <a:xfrm rot="162983">
            <a:off x="631241" y="3595684"/>
            <a:ext cx="4632277" cy="2643905"/>
          </a:xfrm>
          <a:prstGeom prst="rect">
            <a:avLst/>
          </a:prstGeom>
        </p:spPr>
      </p:pic>
      <p:pic>
        <p:nvPicPr>
          <p:cNvPr id="109" name="図 108">
            <a:extLst>
              <a:ext uri="{FF2B5EF4-FFF2-40B4-BE49-F238E27FC236}">
                <a16:creationId xmlns:a16="http://schemas.microsoft.com/office/drawing/2014/main" id="{54EF2FFA-35CC-E73D-B31B-C2D7C4F9E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2489223" y="8039442"/>
            <a:ext cx="4761389" cy="2865368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A552502-9A4B-50BC-788B-420DA82B0783}"/>
              </a:ext>
            </a:extLst>
          </p:cNvPr>
          <p:cNvSpPr txBox="1"/>
          <p:nvPr/>
        </p:nvSpPr>
        <p:spPr>
          <a:xfrm>
            <a:off x="1232452" y="5231634"/>
            <a:ext cx="4295287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＜連携している施設名＞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200"/>
              </a:lnSpc>
            </a:pPr>
            <a:endParaRPr kumimoji="1"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20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特別養護老人ホーム</a:t>
            </a:r>
            <a:endParaRPr lang="en-US" altLang="ja-JP" sz="3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「大刀洗昌普久苑」</a:t>
            </a:r>
            <a:endParaRPr lang="en-US" altLang="ja-JP" sz="3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 </a:t>
            </a:r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（三井郡大刀洗町）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1C8A4B75-AA90-E209-B526-76864369DBC7}"/>
              </a:ext>
            </a:extLst>
          </p:cNvPr>
          <p:cNvSpPr txBox="1">
            <a:spLocks/>
          </p:cNvSpPr>
          <p:nvPr/>
        </p:nvSpPr>
        <p:spPr>
          <a:xfrm>
            <a:off x="3733145" y="9806999"/>
            <a:ext cx="3926612" cy="855573"/>
          </a:xfrm>
          <a:prstGeom prst="rect">
            <a:avLst/>
          </a:prstGeom>
          <a:noFill/>
          <a:effectLst>
            <a:outerShdw blurRad="50800" dist="50800" dir="4200000" sx="2000" sy="2000" algn="ctr" rotWithShape="0">
              <a:srgbClr val="000000">
                <a:alpha val="43137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24579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8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24579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　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医療法人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かつき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会　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香月病院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709199"/>
      </p:ext>
    </p:extLst>
  </p:cSld>
  <p:clrMapOvr>
    <a:masterClrMapping/>
  </p:clrMapOvr>
</p:sld>
</file>

<file path=ppt/theme/theme1.xml><?xml version="1.0" encoding="utf-8"?>
<a:theme xmlns:a="http://schemas.openxmlformats.org/drawingml/2006/main" name="2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</Words>
  <Application>Microsoft Office PowerPoint</Application>
  <PresentationFormat>ユーザー設定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2_ガイド入りテンプレートサンプル20130531三木さん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2016-12-21T03:19:57Z</dcterms:created>
  <dcterms:modified xsi:type="dcterms:W3CDTF">2024-07-18T05:43:41Z</dcterms:modified>
</cp:coreProperties>
</file>